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794" r:id="rId3"/>
    <p:sldId id="795" r:id="rId4"/>
    <p:sldId id="826" r:id="rId5"/>
    <p:sldId id="816" r:id="rId6"/>
    <p:sldId id="817" r:id="rId7"/>
    <p:sldId id="818" r:id="rId8"/>
    <p:sldId id="819" r:id="rId9"/>
    <p:sldId id="820" r:id="rId10"/>
    <p:sldId id="822" r:id="rId11"/>
    <p:sldId id="823" r:id="rId12"/>
    <p:sldId id="824" r:id="rId13"/>
    <p:sldId id="825" r:id="rId14"/>
    <p:sldId id="828" r:id="rId15"/>
    <p:sldId id="827" r:id="rId16"/>
    <p:sldId id="829" r:id="rId17"/>
    <p:sldId id="830" r:id="rId18"/>
    <p:sldId id="831" r:id="rId19"/>
    <p:sldId id="784" r:id="rId2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66"/>
    <a:srgbClr val="87A3CB"/>
    <a:srgbClr val="FF0000"/>
    <a:srgbClr val="E6E6E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786" y="-67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+mn-cs"/>
              </a:defRPr>
            </a:lvl1pPr>
          </a:lstStyle>
          <a:p>
            <a:pPr>
              <a:defRPr/>
            </a:pPr>
            <a:fld id="{CE20B42F-CD9D-4B56-A5C8-01652EF73D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22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+mn-cs"/>
              </a:defRPr>
            </a:lvl1pPr>
          </a:lstStyle>
          <a:p>
            <a:pPr>
              <a:defRPr/>
            </a:pPr>
            <a:fld id="{EF06A917-34F2-4DA4-A641-BB6BE273E64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93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140450"/>
            <a:ext cx="9140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9"/>
          <p:cNvGrpSpPr>
            <a:grpSpLocks noChangeAspect="1"/>
          </p:cNvGrpSpPr>
          <p:nvPr userDrawn="1"/>
        </p:nvGrpSpPr>
        <p:grpSpPr bwMode="auto">
          <a:xfrm>
            <a:off x="2700338" y="6196013"/>
            <a:ext cx="2840037" cy="661987"/>
            <a:chOff x="-35" y="-6"/>
            <a:chExt cx="8945" cy="2086"/>
          </a:xfrm>
        </p:grpSpPr>
        <p:sp>
          <p:nvSpPr>
            <p:cNvPr id="6" name="AutoShape 51"/>
            <p:cNvSpPr>
              <a:spLocks noChangeAspect="1" noChangeArrowheads="1" noTextEdit="1"/>
            </p:cNvSpPr>
            <p:nvPr userDrawn="1"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0"/>
            <p:cNvSpPr>
              <a:spLocks noChangeArrowheads="1"/>
            </p:cNvSpPr>
            <p:nvPr userDrawn="1"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49"/>
            <p:cNvSpPr>
              <a:spLocks/>
            </p:cNvSpPr>
            <p:nvPr userDrawn="1"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83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76 h 539"/>
                <a:gd name="T8" fmla="*/ 174 w 543"/>
                <a:gd name="T9" fmla="*/ 476 h 539"/>
                <a:gd name="T10" fmla="*/ 174 w 543"/>
                <a:gd name="T11" fmla="*/ 0 h 539"/>
                <a:gd name="T12" fmla="*/ 254 w 543"/>
                <a:gd name="T13" fmla="*/ 0 h 539"/>
                <a:gd name="T14" fmla="*/ 254 w 543"/>
                <a:gd name="T15" fmla="*/ 476 h 539"/>
                <a:gd name="T16" fmla="*/ 349 w 543"/>
                <a:gd name="T17" fmla="*/ 476 h 539"/>
                <a:gd name="T18" fmla="*/ 349 w 543"/>
                <a:gd name="T19" fmla="*/ 0 h 539"/>
                <a:gd name="T20" fmla="*/ 424 w 543"/>
                <a:gd name="T21" fmla="*/ 0 h 539"/>
                <a:gd name="T22" fmla="*/ 424 w 543"/>
                <a:gd name="T23" fmla="*/ 583 h 539"/>
                <a:gd name="T24" fmla="*/ 0 w 543"/>
                <a:gd name="T25" fmla="*/ 583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48"/>
            <p:cNvSpPr>
              <a:spLocks/>
            </p:cNvSpPr>
            <p:nvPr userDrawn="1"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24 w 543"/>
                <a:gd name="T1" fmla="*/ 0 h 539"/>
                <a:gd name="T2" fmla="*/ 424 w 543"/>
                <a:gd name="T3" fmla="*/ 583 h 539"/>
                <a:gd name="T4" fmla="*/ 343 w 543"/>
                <a:gd name="T5" fmla="*/ 583 h 539"/>
                <a:gd name="T6" fmla="*/ 343 w 543"/>
                <a:gd name="T7" fmla="*/ 106 h 539"/>
                <a:gd name="T8" fmla="*/ 254 w 543"/>
                <a:gd name="T9" fmla="*/ 106 h 539"/>
                <a:gd name="T10" fmla="*/ 254 w 543"/>
                <a:gd name="T11" fmla="*/ 583 h 539"/>
                <a:gd name="T12" fmla="*/ 174 w 543"/>
                <a:gd name="T13" fmla="*/ 583 h 539"/>
                <a:gd name="T14" fmla="*/ 174 w 543"/>
                <a:gd name="T15" fmla="*/ 106 h 539"/>
                <a:gd name="T16" fmla="*/ 90 w 543"/>
                <a:gd name="T17" fmla="*/ 106 h 539"/>
                <a:gd name="T18" fmla="*/ 90 w 543"/>
                <a:gd name="T19" fmla="*/ 583 h 539"/>
                <a:gd name="T20" fmla="*/ 0 w 543"/>
                <a:gd name="T21" fmla="*/ 583 h 539"/>
                <a:gd name="T22" fmla="*/ 0 w 543"/>
                <a:gd name="T23" fmla="*/ 0 h 539"/>
                <a:gd name="T24" fmla="*/ 424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Oval 46"/>
            <p:cNvSpPr>
              <a:spLocks noChangeArrowheads="1"/>
            </p:cNvSpPr>
            <p:nvPr userDrawn="1"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45"/>
            <p:cNvSpPr>
              <a:spLocks noChangeArrowheads="1"/>
            </p:cNvSpPr>
            <p:nvPr userDrawn="1"/>
          </p:nvSpPr>
          <p:spPr bwMode="auto">
            <a:xfrm>
              <a:off x="2030" y="659"/>
              <a:ext cx="68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of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14" name="Freeform 43"/>
            <p:cNvSpPr>
              <a:spLocks/>
            </p:cNvSpPr>
            <p:nvPr userDrawn="1"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44 w 118"/>
                <a:gd name="T3" fmla="*/ 0 h 118"/>
                <a:gd name="T4" fmla="*/ 244 w 118"/>
                <a:gd name="T5" fmla="*/ 23 h 118"/>
                <a:gd name="T6" fmla="*/ 23 w 118"/>
                <a:gd name="T7" fmla="*/ 23 h 118"/>
                <a:gd name="T8" fmla="*/ 23 w 118"/>
                <a:gd name="T9" fmla="*/ 93 h 118"/>
                <a:gd name="T10" fmla="*/ 244 w 118"/>
                <a:gd name="T11" fmla="*/ 93 h 118"/>
                <a:gd name="T12" fmla="*/ 244 w 118"/>
                <a:gd name="T13" fmla="*/ 141 h 118"/>
                <a:gd name="T14" fmla="*/ 23 w 118"/>
                <a:gd name="T15" fmla="*/ 141 h 118"/>
                <a:gd name="T16" fmla="*/ 23 w 118"/>
                <a:gd name="T17" fmla="*/ 199 h 118"/>
                <a:gd name="T18" fmla="*/ 244 w 118"/>
                <a:gd name="T19" fmla="*/ 199 h 118"/>
                <a:gd name="T20" fmla="*/ 244 w 118"/>
                <a:gd name="T21" fmla="*/ 244 h 118"/>
                <a:gd name="T22" fmla="*/ 0 w 118"/>
                <a:gd name="T23" fmla="*/ 244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44 h 118"/>
                <a:gd name="T2" fmla="*/ 0 w 118"/>
                <a:gd name="T3" fmla="*/ 0 h 118"/>
                <a:gd name="T4" fmla="*/ 244 w 118"/>
                <a:gd name="T5" fmla="*/ 0 h 118"/>
                <a:gd name="T6" fmla="*/ 244 w 118"/>
                <a:gd name="T7" fmla="*/ 23 h 118"/>
                <a:gd name="T8" fmla="*/ 24 w 118"/>
                <a:gd name="T9" fmla="*/ 23 h 118"/>
                <a:gd name="T10" fmla="*/ 24 w 118"/>
                <a:gd name="T11" fmla="*/ 199 h 118"/>
                <a:gd name="T12" fmla="*/ 244 w 118"/>
                <a:gd name="T13" fmla="*/ 199 h 118"/>
                <a:gd name="T14" fmla="*/ 244 w 118"/>
                <a:gd name="T15" fmla="*/ 244 h 118"/>
                <a:gd name="T16" fmla="*/ 0 w 118"/>
                <a:gd name="T17" fmla="*/ 244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41"/>
            <p:cNvSpPr>
              <a:spLocks noEditPoints="1"/>
            </p:cNvSpPr>
            <p:nvPr userDrawn="1"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41 w 118"/>
                <a:gd name="T1" fmla="*/ 244 h 118"/>
                <a:gd name="T2" fmla="*/ 0 w 118"/>
                <a:gd name="T3" fmla="*/ 244 h 118"/>
                <a:gd name="T4" fmla="*/ 0 w 118"/>
                <a:gd name="T5" fmla="*/ 0 h 118"/>
                <a:gd name="T6" fmla="*/ 41 w 118"/>
                <a:gd name="T7" fmla="*/ 0 h 118"/>
                <a:gd name="T8" fmla="*/ 41 w 118"/>
                <a:gd name="T9" fmla="*/ 244 h 118"/>
                <a:gd name="T10" fmla="*/ 19 w 118"/>
                <a:gd name="T11" fmla="*/ 199 h 118"/>
                <a:gd name="T12" fmla="*/ 32 w 118"/>
                <a:gd name="T13" fmla="*/ 199 h 118"/>
                <a:gd name="T14" fmla="*/ 32 w 118"/>
                <a:gd name="T15" fmla="*/ 23 h 118"/>
                <a:gd name="T16" fmla="*/ 19 w 118"/>
                <a:gd name="T17" fmla="*/ 23 h 118"/>
                <a:gd name="T18" fmla="*/ 19 w 118"/>
                <a:gd name="T19" fmla="*/ 199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63 w 119"/>
                <a:gd name="T1" fmla="*/ 0 h 118"/>
                <a:gd name="T2" fmla="*/ 163 w 119"/>
                <a:gd name="T3" fmla="*/ 244 h 118"/>
                <a:gd name="T4" fmla="*/ 139 w 119"/>
                <a:gd name="T5" fmla="*/ 244 h 118"/>
                <a:gd name="T6" fmla="*/ 139 w 119"/>
                <a:gd name="T7" fmla="*/ 23 h 118"/>
                <a:gd name="T8" fmla="*/ 24 w 119"/>
                <a:gd name="T9" fmla="*/ 23 h 118"/>
                <a:gd name="T10" fmla="*/ 24 w 119"/>
                <a:gd name="T11" fmla="*/ 244 h 118"/>
                <a:gd name="T12" fmla="*/ 0 w 119"/>
                <a:gd name="T13" fmla="*/ 244 h 118"/>
                <a:gd name="T14" fmla="*/ 0 w 119"/>
                <a:gd name="T15" fmla="*/ 0 h 118"/>
                <a:gd name="T16" fmla="*/ 163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8" name="Grafik 20" descr="W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40450"/>
            <a:ext cx="210978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7400" y="1524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0480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415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6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0350" y="609600"/>
            <a:ext cx="184785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39115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8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2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9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7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8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3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spect="1" noChangeArrowheads="1"/>
          </p:cNvSpPr>
          <p:nvPr/>
        </p:nvSpPr>
        <p:spPr bwMode="auto">
          <a:xfrm>
            <a:off x="0" y="6045200"/>
            <a:ext cx="9144000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02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863"/>
            <a:ext cx="9140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" y="3429000"/>
            <a:ext cx="8915400" cy="1752600"/>
          </a:xfrm>
        </p:spPr>
        <p:txBody>
          <a:bodyPr/>
          <a:lstStyle/>
          <a:p>
            <a:pPr algn="ctr" eaLnBrk="1" hangingPunct="1"/>
            <a:r>
              <a:rPr lang="en-US" sz="2000" dirty="0" smtClean="0">
                <a:solidFill>
                  <a:srgbClr val="000066"/>
                </a:solidFill>
              </a:rPr>
              <a:t>Bernhard Hammer, Michael Freiberger, Alexia </a:t>
            </a:r>
            <a:r>
              <a:rPr lang="en-US" sz="2000" dirty="0" err="1" smtClean="0">
                <a:solidFill>
                  <a:srgbClr val="000066"/>
                </a:solidFill>
              </a:rPr>
              <a:t>Prskawetz</a:t>
            </a:r>
            <a:endParaRPr lang="en-US" sz="2000" dirty="0" smtClean="0">
              <a:solidFill>
                <a:srgbClr val="000066"/>
              </a:solidFill>
            </a:endParaRPr>
          </a:p>
          <a:p>
            <a:pPr algn="ctr" eaLnBrk="1" hangingPunct="1"/>
            <a:endParaRPr lang="en-US" sz="2000" dirty="0" smtClean="0">
              <a:solidFill>
                <a:srgbClr val="000066"/>
              </a:solidFill>
            </a:endParaRPr>
          </a:p>
          <a:p>
            <a:pPr algn="ctr" eaLnBrk="1" hangingPunct="1"/>
            <a:r>
              <a:rPr lang="en-US" sz="1200" dirty="0" smtClean="0">
                <a:solidFill>
                  <a:srgbClr val="000066"/>
                </a:solidFill>
              </a:rPr>
              <a:t>Institute of Mathematical Methods in Economics, Vienna University of Technology</a:t>
            </a:r>
          </a:p>
          <a:p>
            <a:pPr algn="ctr" eaLnBrk="1" hangingPunct="1"/>
            <a:r>
              <a:rPr lang="en-US" sz="1200" dirty="0" smtClean="0">
                <a:solidFill>
                  <a:srgbClr val="000066"/>
                </a:solidFill>
              </a:rPr>
              <a:t>Vienna Institute of Demography, Austrian Academy of Sciences</a:t>
            </a:r>
          </a:p>
          <a:p>
            <a:pPr algn="ctr" eaLnBrk="1" hangingPunct="1"/>
            <a:r>
              <a:rPr lang="en-US" sz="1200" dirty="0" smtClean="0">
                <a:solidFill>
                  <a:srgbClr val="000066"/>
                </a:solidFill>
              </a:rPr>
              <a:t>Wittgenstein Centre for Demography and Global Human Capital</a:t>
            </a:r>
          </a:p>
        </p:txBody>
      </p:sp>
      <p:pic>
        <p:nvPicPr>
          <p:cNvPr id="3075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68312" y="1412875"/>
            <a:ext cx="8208143" cy="1569660"/>
          </a:xfrm>
          <a:prstGeom prst="rect">
            <a:avLst/>
          </a:prstGeom>
          <a:solidFill>
            <a:srgbClr val="87A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The Public Reallocation of Resources across Age: A Comparison of European NTA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countries</a:t>
            </a:r>
          </a:p>
          <a:p>
            <a:pPr algn="ctr"/>
            <a:endParaRPr lang="en-AU" sz="2000" dirty="0" smtClean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  <a:p>
            <a:pPr algn="ctr"/>
            <a:r>
              <a:rPr lang="en-AU" sz="2000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European NTA Meeting Stockholm, November 8</a:t>
            </a:r>
            <a:r>
              <a:rPr lang="en-AU" sz="2000" baseline="30000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th</a:t>
            </a:r>
            <a:r>
              <a:rPr lang="en-AU" sz="2000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-9</a:t>
            </a:r>
            <a:r>
              <a:rPr lang="en-AU" sz="2000" baseline="30000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th</a:t>
            </a:r>
            <a:r>
              <a:rPr lang="en-AU" sz="2000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  2012 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367" y="836712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16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800" dirty="0" smtClean="0">
              <a:solidFill>
                <a:schemeClr val="folHlin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6" y="1365498"/>
            <a:ext cx="43053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Gerade Verbindung 19"/>
          <p:cNvCxnSpPr/>
          <p:nvPr/>
        </p:nvCxnSpPr>
        <p:spPr>
          <a:xfrm>
            <a:off x="1021418" y="3208619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498711" y="3208619"/>
            <a:ext cx="0" cy="1514637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774067" y="1365498"/>
            <a:ext cx="4403770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>
                <a:solidFill>
                  <a:srgbClr val="002060"/>
                </a:solidFill>
                <a:latin typeface="+mn-lt"/>
              </a:rPr>
              <a:t>3 groups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Italy – less targeted towards elderly</a:t>
            </a:r>
          </a:p>
          <a:p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Sweden – highly targeted towards elderly</a:t>
            </a:r>
          </a:p>
          <a:p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de-DE" sz="1800" dirty="0" smtClean="0">
                <a:solidFill>
                  <a:srgbClr val="002060"/>
                </a:solidFill>
                <a:latin typeface="+mn-lt"/>
              </a:rPr>
              <a:t>Austria, </a:t>
            </a:r>
            <a:r>
              <a:rPr lang="de-DE" sz="1800" dirty="0" err="1" smtClean="0">
                <a:solidFill>
                  <a:srgbClr val="002060"/>
                </a:solidFill>
                <a:latin typeface="+mn-lt"/>
              </a:rPr>
              <a:t>Finland</a:t>
            </a:r>
            <a:r>
              <a:rPr lang="de-DE" sz="1800" dirty="0" smtClean="0">
                <a:solidFill>
                  <a:srgbClr val="002060"/>
                </a:solidFill>
                <a:latin typeface="+mn-lt"/>
              </a:rPr>
              <a:t>, Germany, </a:t>
            </a:r>
            <a:r>
              <a:rPr lang="de-DE" sz="1800" dirty="0" err="1" smtClean="0">
                <a:solidFill>
                  <a:srgbClr val="002060"/>
                </a:solidFill>
                <a:latin typeface="+mn-lt"/>
              </a:rPr>
              <a:t>Hungary</a:t>
            </a:r>
            <a:r>
              <a:rPr lang="de-DE" sz="1800" dirty="0" smtClean="0">
                <a:solidFill>
                  <a:srgbClr val="002060"/>
                </a:solidFill>
                <a:latin typeface="+mn-lt"/>
              </a:rPr>
              <a:t>,</a:t>
            </a:r>
          </a:p>
          <a:p>
            <a:r>
              <a:rPr lang="de-DE" sz="1800" dirty="0" err="1" smtClean="0">
                <a:solidFill>
                  <a:srgbClr val="002060"/>
                </a:solidFill>
                <a:latin typeface="+mn-lt"/>
              </a:rPr>
              <a:t>Slovenia</a:t>
            </a:r>
            <a:r>
              <a:rPr lang="de-DE" sz="1800" dirty="0" smtClean="0">
                <a:solidFill>
                  <a:srgbClr val="002060"/>
                </a:solidFill>
                <a:latin typeface="+mn-lt"/>
              </a:rPr>
              <a:t>, Spain, UK</a:t>
            </a:r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In all cases below diagonal: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Old age oriented health transfer</a:t>
            </a:r>
          </a:p>
          <a:p>
            <a:endParaRPr lang="de-DE" dirty="0" smtClean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2. Cumulative distribution of transfers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123728" y="1504835"/>
            <a:ext cx="2099399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5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367" y="836712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16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3. Pension transfer</a:t>
            </a:r>
            <a:endParaRPr lang="en-US" sz="1800" dirty="0" smtClean="0">
              <a:solidFill>
                <a:schemeClr val="folHlin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490663"/>
            <a:ext cx="81057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Gerade Verbindung 27"/>
          <p:cNvCxnSpPr/>
          <p:nvPr/>
        </p:nvCxnSpPr>
        <p:spPr>
          <a:xfrm>
            <a:off x="1075511" y="4437112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5148064" y="4437112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3489580" y="4437112"/>
            <a:ext cx="0" cy="358152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3364061" y="4438967"/>
            <a:ext cx="0" cy="358152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7380312" y="4438967"/>
            <a:ext cx="0" cy="358152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7596336" y="4438967"/>
            <a:ext cx="0" cy="358152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2. Cumulative distribution of transfers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123728" y="1504835"/>
            <a:ext cx="5184576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367" y="836712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16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800" dirty="0" smtClean="0">
              <a:solidFill>
                <a:schemeClr val="folHlin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333500"/>
            <a:ext cx="84677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Gerade Verbindung 31"/>
          <p:cNvCxnSpPr/>
          <p:nvPr/>
        </p:nvCxnSpPr>
        <p:spPr>
          <a:xfrm>
            <a:off x="1075511" y="4437112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5220072" y="4437112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3489580" y="4437112"/>
            <a:ext cx="0" cy="358152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6732240" y="4455900"/>
            <a:ext cx="0" cy="358152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7668344" y="4437112"/>
            <a:ext cx="0" cy="358152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2. Cumulative distribution of transfers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123728" y="1504835"/>
            <a:ext cx="5184576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367" y="836712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16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800" dirty="0" smtClean="0">
              <a:solidFill>
                <a:schemeClr val="folHlin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5" y="1388516"/>
            <a:ext cx="41243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Gerade Verbindung 22"/>
          <p:cNvCxnSpPr/>
          <p:nvPr/>
        </p:nvCxnSpPr>
        <p:spPr>
          <a:xfrm>
            <a:off x="1075511" y="4293096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571999" y="1412776"/>
            <a:ext cx="4304768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2060"/>
                </a:solidFill>
                <a:latin typeface="+mn-lt"/>
              </a:rPr>
              <a:t>3 groups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endParaRPr lang="en-US" sz="20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Spain – very early</a:t>
            </a:r>
          </a:p>
          <a:p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UK –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verly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late</a:t>
            </a:r>
            <a:endParaRPr lang="en-US" sz="2000" dirty="0" smtClean="0">
              <a:solidFill>
                <a:srgbClr val="002060"/>
              </a:solidFill>
              <a:latin typeface="+mn-lt"/>
            </a:endParaRPr>
          </a:p>
          <a:p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Austria,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Finland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, Germany,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Hungary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,</a:t>
            </a:r>
          </a:p>
          <a:p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Italy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Slovenia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Sweden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</a:t>
            </a:r>
            <a:endParaRPr lang="de-DE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  <a:latin typeface="+mn-lt"/>
            </a:endParaRPr>
          </a:p>
          <a:p>
            <a:endParaRPr lang="en-US" sz="2000" dirty="0" smtClean="0">
              <a:solidFill>
                <a:srgbClr val="002060"/>
              </a:solidFill>
              <a:latin typeface="+mn-lt"/>
            </a:endParaRPr>
          </a:p>
          <a:p>
            <a:endParaRPr lang="de-DE" dirty="0" smtClean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2. Cumulative distribution of transfers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437514" y="1412776"/>
            <a:ext cx="158515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367" y="836712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16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800" dirty="0" smtClean="0">
              <a:solidFill>
                <a:schemeClr val="folHlink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3. Lee arrows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734030" y="1124744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Lee-Arrows for LCD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9" y="1844824"/>
            <a:ext cx="7660957" cy="33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36785" y="5328047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  <a:latin typeface="+mn-lt"/>
              </a:rPr>
              <a:t>40 – 45	     40 - 44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25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367" y="836712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16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800" dirty="0" smtClean="0">
              <a:solidFill>
                <a:schemeClr val="folHlink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3. Lee arrows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8987790" cy="37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700338" y="1052736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Advanced Lee-Arrows for LCD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6588224" y="3140968"/>
            <a:ext cx="288032" cy="17224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6596608" y="4797152"/>
            <a:ext cx="288032" cy="17224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6588224" y="4221088"/>
            <a:ext cx="288032" cy="17224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6596608" y="5085184"/>
            <a:ext cx="288032" cy="17224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8604448" y="2636912"/>
            <a:ext cx="288032" cy="17224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4117006" y="2636912"/>
            <a:ext cx="288032" cy="17224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4185069" y="3465612"/>
            <a:ext cx="288032" cy="17224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8604448" y="3438400"/>
            <a:ext cx="288032" cy="17224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4185069" y="4029357"/>
            <a:ext cx="288032" cy="17224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8692752" y="3962657"/>
            <a:ext cx="288032" cy="17224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4159561" y="5011729"/>
            <a:ext cx="288032" cy="17224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8682379" y="5011729"/>
            <a:ext cx="288032" cy="17224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4231760" y="3751973"/>
            <a:ext cx="288032" cy="17224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8604448" y="3751973"/>
            <a:ext cx="288032" cy="17224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4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367" y="836712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16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800" dirty="0" smtClean="0">
              <a:solidFill>
                <a:schemeClr val="folHlink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3. Lee arrows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700338" y="1052736"/>
            <a:ext cx="377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Lee-Arrows for Public Transfers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1" y="1988840"/>
            <a:ext cx="7800975" cy="308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8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367" y="836712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16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800" dirty="0" smtClean="0">
              <a:solidFill>
                <a:schemeClr val="folHlink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3. Lee arrows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483768" y="1124744"/>
            <a:ext cx="4985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Advanced Lee-Arrows for Public Transfers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4" y="1749683"/>
            <a:ext cx="9021128" cy="312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Gerade Verbindung mit Pfeil 19"/>
          <p:cNvCxnSpPr/>
          <p:nvPr/>
        </p:nvCxnSpPr>
        <p:spPr>
          <a:xfrm flipH="1">
            <a:off x="6732240" y="2852936"/>
            <a:ext cx="288032" cy="17224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6668415" y="3429000"/>
            <a:ext cx="288032" cy="17224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6670942" y="4221088"/>
            <a:ext cx="288032" cy="17224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2648896" y="2852936"/>
            <a:ext cx="288032" cy="17224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2700338" y="4221088"/>
            <a:ext cx="288032" cy="17224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8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4. Discussion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41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3200517" y="2631418"/>
            <a:ext cx="2616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  <a:latin typeface="+mn-lt"/>
              </a:rPr>
              <a:t>THANK YOU</a:t>
            </a:r>
            <a:endParaRPr lang="de-DE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55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67544" y="1303309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de-DE" sz="2800" dirty="0" smtClean="0">
              <a:solidFill>
                <a:schemeClr val="folHlink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sz="2800" dirty="0" smtClean="0">
              <a:solidFill>
                <a:schemeClr val="folHlink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de-DE" sz="2800" dirty="0" smtClean="0">
                <a:solidFill>
                  <a:srgbClr val="002060"/>
                </a:solidFill>
                <a:sym typeface="Symbol" pitchFamily="18" charset="2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sym typeface="Symbol" pitchFamily="18" charset="2"/>
              </a:rPr>
              <a:t>. Introduction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sz="2800" dirty="0" smtClean="0">
              <a:solidFill>
                <a:srgbClr val="00206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sym typeface="Symbol" pitchFamily="18" charset="2"/>
              </a:rPr>
              <a:t>2. Cumulative distribution of transfers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sz="2800" dirty="0" smtClean="0">
              <a:solidFill>
                <a:srgbClr val="00206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sym typeface="Symbol" pitchFamily="18" charset="2"/>
              </a:rPr>
              <a:t>3. Lee </a:t>
            </a:r>
            <a:r>
              <a:rPr lang="en-US" sz="2800" dirty="0" smtClean="0">
                <a:solidFill>
                  <a:srgbClr val="002060"/>
                </a:solidFill>
                <a:sym typeface="Symbol" pitchFamily="18" charset="2"/>
              </a:rPr>
              <a:t>arrows </a:t>
            </a:r>
            <a:endParaRPr lang="de-DE" sz="2800" dirty="0">
              <a:solidFill>
                <a:srgbClr val="00206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sz="2800" dirty="0" smtClean="0">
              <a:solidFill>
                <a:srgbClr val="00206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sz="2800" dirty="0" smtClean="0">
              <a:solidFill>
                <a:srgbClr val="00206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de-DE" sz="2400" dirty="0" smtClean="0">
              <a:solidFill>
                <a:srgbClr val="00206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de-DE" sz="2400" dirty="0">
              <a:solidFill>
                <a:srgbClr val="00206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Structure of the talk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44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16367" y="620688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sz="2400" dirty="0" smtClean="0">
              <a:solidFill>
                <a:srgbClr val="00206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Symbol"/>
              <a:buChar char="Þ"/>
            </a:pP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 Re-allocation </a:t>
            </a: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of resources across age </a:t>
            </a:r>
          </a:p>
          <a:p>
            <a:pPr marL="0" indent="0">
              <a:spcBef>
                <a:spcPct val="0"/>
              </a:spcBef>
            </a:pPr>
            <a:endParaRPr lang="en-US" sz="2400" dirty="0">
              <a:solidFill>
                <a:srgbClr val="00206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Symbol"/>
              <a:buChar char="Þ"/>
            </a:pP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 Plot </a:t>
            </a:r>
            <a:r>
              <a:rPr lang="en-US" sz="2400" u="sng" dirty="0">
                <a:solidFill>
                  <a:srgbClr val="002060"/>
                </a:solidFill>
                <a:sym typeface="Symbol" pitchFamily="18" charset="2"/>
              </a:rPr>
              <a:t>cumulative distribution of transfers by age</a:t>
            </a:r>
            <a:r>
              <a:rPr lang="en-US" sz="2400" dirty="0">
                <a:solidFill>
                  <a:srgbClr val="002060"/>
                </a:solidFill>
                <a:sym typeface="Symbol" pitchFamily="18" charset="2"/>
              </a:rPr>
              <a:t>:</a:t>
            </a:r>
          </a:p>
          <a:p>
            <a:pPr marL="0" indent="0"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  <a:sym typeface="Symbol" pitchFamily="18" charset="2"/>
              </a:rPr>
              <a:t>	above diagonal – transfers biased towards young age</a:t>
            </a:r>
          </a:p>
          <a:p>
            <a:pPr marL="0" indent="0">
              <a:spcBef>
                <a:spcPct val="0"/>
              </a:spcBef>
            </a:pPr>
            <a:r>
              <a:rPr lang="en-US" sz="2400" dirty="0">
                <a:solidFill>
                  <a:srgbClr val="002060"/>
                </a:solidFill>
                <a:sym typeface="Symbol" pitchFamily="18" charset="2"/>
              </a:rPr>
              <a:t>	below diagonal – transfers biased towards old age</a:t>
            </a:r>
          </a:p>
          <a:p>
            <a:pPr marL="0" indent="0">
              <a:spcBef>
                <a:spcPct val="0"/>
              </a:spcBef>
            </a:pP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</a:p>
          <a:p>
            <a:pPr>
              <a:spcBef>
                <a:spcPct val="0"/>
              </a:spcBef>
              <a:buFont typeface="Symbol"/>
              <a:buChar char="Þ"/>
            </a:pP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 Use the concept of </a:t>
            </a:r>
            <a:r>
              <a:rPr lang="en-US" sz="2400" u="sng" dirty="0" smtClean="0">
                <a:solidFill>
                  <a:srgbClr val="002060"/>
                </a:solidFill>
                <a:sym typeface="Symbol" pitchFamily="18" charset="2"/>
              </a:rPr>
              <a:t>Lee arrows and advanced Lee arrows</a:t>
            </a:r>
            <a:endParaRPr lang="en-US" sz="2400" u="sng" dirty="0">
              <a:solidFill>
                <a:srgbClr val="00206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Symbol"/>
              <a:buChar char="Þ"/>
            </a:pPr>
            <a:endParaRPr lang="en-US" sz="2400" dirty="0" smtClean="0">
              <a:solidFill>
                <a:srgbClr val="00206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Symbol"/>
              <a:buChar char="Þ"/>
            </a:pPr>
            <a:endParaRPr lang="en-US" sz="2400" dirty="0" smtClean="0">
              <a:solidFill>
                <a:srgbClr val="00206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Symbol"/>
              <a:buChar char="Þ"/>
            </a:pP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sz="2400" u="sng" dirty="0" smtClean="0">
                <a:solidFill>
                  <a:srgbClr val="002060"/>
                </a:solidFill>
                <a:sym typeface="Symbol" pitchFamily="18" charset="2"/>
              </a:rPr>
              <a:t>Countries </a:t>
            </a: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we consider:</a:t>
            </a:r>
          </a:p>
          <a:p>
            <a:pPr marL="0" indent="0">
              <a:spcBef>
                <a:spcPct val="0"/>
              </a:spcBef>
            </a:pP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    </a:t>
            </a: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 Austria</a:t>
            </a: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, Finland, France, Germany, Hungary, Italy, Slovenia,</a:t>
            </a:r>
          </a:p>
          <a:p>
            <a:pPr marL="0" indent="0">
              <a:spcBef>
                <a:spcPct val="0"/>
              </a:spcBef>
            </a:pP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    </a:t>
            </a: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 Spain</a:t>
            </a: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, Sweden, UK</a:t>
            </a:r>
          </a:p>
          <a:p>
            <a:pPr marL="0" indent="0">
              <a:spcBef>
                <a:spcPct val="0"/>
              </a:spcBef>
            </a:pPr>
            <a:endParaRPr lang="en-US" sz="2400" dirty="0" smtClean="0">
              <a:solidFill>
                <a:srgbClr val="002060"/>
              </a:solidFill>
              <a:sym typeface="Symbol" pitchFamily="18" charset="2"/>
            </a:endParaRPr>
          </a:p>
          <a:p>
            <a:pPr marL="0" indent="0">
              <a:spcBef>
                <a:spcPct val="0"/>
              </a:spcBef>
            </a:pPr>
            <a:r>
              <a:rPr lang="de-DE" sz="2400" dirty="0" smtClean="0">
                <a:solidFill>
                  <a:srgbClr val="CC0000"/>
                </a:solidFill>
              </a:rPr>
              <a:t>                  </a:t>
            </a:r>
            <a:endParaRPr lang="en-US" sz="2400" dirty="0" smtClean="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sz="3000" dirty="0" smtClean="0">
              <a:solidFill>
                <a:schemeClr val="folHlink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1. Introduction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68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1. Introduction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" y="2132856"/>
            <a:ext cx="76748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1196752"/>
            <a:ext cx="5253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2060"/>
                </a:solidFill>
                <a:latin typeface="+mn-lt"/>
              </a:rPr>
              <a:t>Cumulative age distribution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of NTA-countries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884368" y="2420888"/>
            <a:ext cx="90281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2060"/>
                </a:solidFill>
                <a:latin typeface="+mn-lt"/>
              </a:rPr>
              <a:t>  9 - 11</a:t>
            </a:r>
          </a:p>
          <a:p>
            <a:r>
              <a:rPr lang="de-DE" sz="1800" dirty="0" smtClean="0">
                <a:solidFill>
                  <a:srgbClr val="002060"/>
                </a:solidFill>
                <a:latin typeface="+mn-lt"/>
              </a:rPr>
              <a:t>16 - 21</a:t>
            </a:r>
          </a:p>
          <a:p>
            <a:r>
              <a:rPr lang="de-DE" sz="1800" dirty="0" smtClean="0">
                <a:solidFill>
                  <a:srgbClr val="002060"/>
                </a:solidFill>
                <a:latin typeface="+mn-lt"/>
              </a:rPr>
              <a:t>25 - 30</a:t>
            </a:r>
          </a:p>
          <a:p>
            <a:r>
              <a:rPr lang="de-DE" sz="1800" dirty="0" smtClean="0">
                <a:solidFill>
                  <a:srgbClr val="002060"/>
                </a:solidFill>
                <a:latin typeface="+mn-lt"/>
              </a:rPr>
              <a:t>31 - 37</a:t>
            </a:r>
          </a:p>
          <a:p>
            <a:r>
              <a:rPr lang="de-DE" sz="1800" dirty="0" smtClean="0">
                <a:solidFill>
                  <a:srgbClr val="002060"/>
                </a:solidFill>
                <a:latin typeface="+mn-lt"/>
              </a:rPr>
              <a:t>38 - 43</a:t>
            </a:r>
          </a:p>
          <a:p>
            <a:r>
              <a:rPr lang="de-DE" sz="1800" dirty="0" smtClean="0">
                <a:solidFill>
                  <a:srgbClr val="002060"/>
                </a:solidFill>
                <a:latin typeface="+mn-lt"/>
              </a:rPr>
              <a:t>45 - 49</a:t>
            </a:r>
          </a:p>
          <a:p>
            <a:r>
              <a:rPr lang="de-DE" sz="1800" dirty="0" smtClean="0">
                <a:solidFill>
                  <a:srgbClr val="002060"/>
                </a:solidFill>
                <a:latin typeface="+mn-lt"/>
              </a:rPr>
              <a:t>52 - 57</a:t>
            </a:r>
          </a:p>
          <a:p>
            <a:r>
              <a:rPr lang="de-DE" sz="1800" dirty="0" smtClean="0">
                <a:solidFill>
                  <a:srgbClr val="002060"/>
                </a:solidFill>
                <a:latin typeface="+mn-lt"/>
              </a:rPr>
              <a:t>61 - 65</a:t>
            </a:r>
          </a:p>
          <a:p>
            <a:r>
              <a:rPr lang="de-DE" sz="1800" dirty="0" smtClean="0">
                <a:solidFill>
                  <a:srgbClr val="002060"/>
                </a:solidFill>
                <a:latin typeface="+mn-lt"/>
              </a:rPr>
              <a:t>71 - 75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78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2. Cumulative distribution of transfers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367" y="836712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16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1. total public transfers - INFLOWS</a:t>
            </a:r>
            <a:endParaRPr lang="en-US" sz="1800" dirty="0" smtClean="0">
              <a:solidFill>
                <a:schemeClr val="fol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3" y="1412776"/>
            <a:ext cx="7814310" cy="396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2"/>
          <p:cNvCxnSpPr/>
          <p:nvPr/>
        </p:nvCxnSpPr>
        <p:spPr>
          <a:xfrm>
            <a:off x="899592" y="3248980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5004048" y="3238293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2936928" y="3238293"/>
            <a:ext cx="0" cy="1486851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313832" y="3248979"/>
            <a:ext cx="0" cy="1486851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6948264" y="3238292"/>
            <a:ext cx="0" cy="1486851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7308304" y="3248980"/>
            <a:ext cx="0" cy="1486851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2123728" y="1484784"/>
            <a:ext cx="813200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6135064" y="1532289"/>
            <a:ext cx="813200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367" y="836712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16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800" dirty="0" smtClean="0">
              <a:solidFill>
                <a:schemeClr val="folHlin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1" y="1369636"/>
            <a:ext cx="8014335" cy="388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Gerade Verbindung 31"/>
          <p:cNvCxnSpPr/>
          <p:nvPr/>
        </p:nvCxnSpPr>
        <p:spPr>
          <a:xfrm>
            <a:off x="1099483" y="3248980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5148064" y="3248980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3313832" y="3238292"/>
            <a:ext cx="0" cy="1486851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7596336" y="3238291"/>
            <a:ext cx="0" cy="1514637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7452320" y="3266077"/>
            <a:ext cx="0" cy="1486851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3547934" y="3252183"/>
            <a:ext cx="0" cy="1486851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2. Cumulative distribution of transfers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123728" y="1504835"/>
            <a:ext cx="5184576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367" y="836712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160"/>
              </a:lnSpc>
              <a:spcBef>
                <a:spcPct val="0"/>
              </a:spcBef>
            </a:pPr>
            <a:endParaRPr lang="de-DE" sz="1800" dirty="0">
              <a:solidFill>
                <a:srgbClr val="C00000"/>
              </a:solidFill>
            </a:endParaRPr>
          </a:p>
          <a:p>
            <a:pPr lvl="8">
              <a:lnSpc>
                <a:spcPts val="2160"/>
              </a:lnSpc>
              <a:spcBef>
                <a:spcPct val="0"/>
              </a:spcBef>
              <a:buFont typeface="Monotype Sorts" pitchFamily="2" charset="2"/>
              <a:buAutoNum type="arabicPeriod"/>
            </a:pPr>
            <a:endParaRPr lang="en-US" sz="600" dirty="0" smtClean="0">
              <a:solidFill>
                <a:schemeClr val="folHlin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2968"/>
            <a:ext cx="4133850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017506" y="1412776"/>
            <a:ext cx="3647152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2060"/>
                </a:solidFill>
                <a:latin typeface="+mn-lt"/>
              </a:rPr>
              <a:t>3 groups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endParaRPr lang="en-US" sz="20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UK – near diagonal</a:t>
            </a:r>
          </a:p>
          <a:p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Austria, Germany, Sweden, Spain</a:t>
            </a:r>
          </a:p>
          <a:p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Finland, Slovenia, Hungary</a:t>
            </a:r>
          </a:p>
          <a:p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In all cases below diagonal: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Old age oriented transfer systems</a:t>
            </a:r>
          </a:p>
          <a:p>
            <a:endParaRPr lang="de-DE" dirty="0" smtClean="0"/>
          </a:p>
        </p:txBody>
      </p:sp>
      <p:cxnSp>
        <p:nvCxnSpPr>
          <p:cNvPr id="23" name="Gerade Verbindung 22"/>
          <p:cNvCxnSpPr/>
          <p:nvPr/>
        </p:nvCxnSpPr>
        <p:spPr>
          <a:xfrm>
            <a:off x="1099483" y="3229827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2771800" y="3229827"/>
            <a:ext cx="0" cy="1514637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2. Cumulative distribution of transfers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123728" y="1504835"/>
            <a:ext cx="1656184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367" y="836712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16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2. Health transfers</a:t>
            </a:r>
            <a:endParaRPr lang="en-US" sz="1800" dirty="0" smtClean="0">
              <a:solidFill>
                <a:schemeClr val="folHlin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28750"/>
            <a:ext cx="84486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Gerade Verbindung 25"/>
          <p:cNvCxnSpPr/>
          <p:nvPr/>
        </p:nvCxnSpPr>
        <p:spPr>
          <a:xfrm>
            <a:off x="1099483" y="3308772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3309570" y="3308772"/>
            <a:ext cx="0" cy="1514637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3448457" y="3308771"/>
            <a:ext cx="0" cy="1514637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5148064" y="3313212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7524328" y="3313212"/>
            <a:ext cx="0" cy="1514637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7668344" y="3308770"/>
            <a:ext cx="0" cy="1514637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2. Cumulative distribution of transfers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123728" y="1504835"/>
            <a:ext cx="5184576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 descr="W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6135688"/>
            <a:ext cx="2112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9"/>
          <p:cNvGrpSpPr>
            <a:grpSpLocks noChangeAspect="1"/>
          </p:cNvGrpSpPr>
          <p:nvPr/>
        </p:nvGrpSpPr>
        <p:grpSpPr bwMode="auto">
          <a:xfrm>
            <a:off x="2700338" y="6196013"/>
            <a:ext cx="2852737" cy="661987"/>
            <a:chOff x="-35" y="-6"/>
            <a:chExt cx="8983" cy="2086"/>
          </a:xfrm>
        </p:grpSpPr>
        <p:sp>
          <p:nvSpPr>
            <p:cNvPr id="717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-35" y="-6"/>
              <a:ext cx="8823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5" name="Rectangle 50"/>
            <p:cNvSpPr>
              <a:spLocks noChangeArrowheads="1"/>
            </p:cNvSpPr>
            <p:nvPr/>
          </p:nvSpPr>
          <p:spPr bwMode="auto">
            <a:xfrm>
              <a:off x="495" y="379"/>
              <a:ext cx="110" cy="540"/>
            </a:xfrm>
            <a:prstGeom prst="rect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710" y="379"/>
              <a:ext cx="540" cy="540"/>
            </a:xfrm>
            <a:custGeom>
              <a:avLst/>
              <a:gdLst>
                <a:gd name="T0" fmla="*/ 0 w 543"/>
                <a:gd name="T1" fmla="*/ 592 h 539"/>
                <a:gd name="T2" fmla="*/ 0 w 543"/>
                <a:gd name="T3" fmla="*/ 0 h 539"/>
                <a:gd name="T4" fmla="*/ 90 w 543"/>
                <a:gd name="T5" fmla="*/ 0 h 539"/>
                <a:gd name="T6" fmla="*/ 90 w 543"/>
                <a:gd name="T7" fmla="*/ 485 h 539"/>
                <a:gd name="T8" fmla="*/ 165 w 543"/>
                <a:gd name="T9" fmla="*/ 485 h 539"/>
                <a:gd name="T10" fmla="*/ 165 w 543"/>
                <a:gd name="T11" fmla="*/ 0 h 539"/>
                <a:gd name="T12" fmla="*/ 245 w 543"/>
                <a:gd name="T13" fmla="*/ 0 h 539"/>
                <a:gd name="T14" fmla="*/ 245 w 543"/>
                <a:gd name="T15" fmla="*/ 485 h 539"/>
                <a:gd name="T16" fmla="*/ 331 w 543"/>
                <a:gd name="T17" fmla="*/ 485 h 539"/>
                <a:gd name="T18" fmla="*/ 331 w 543"/>
                <a:gd name="T19" fmla="*/ 0 h 539"/>
                <a:gd name="T20" fmla="*/ 406 w 543"/>
                <a:gd name="T21" fmla="*/ 0 h 539"/>
                <a:gd name="T22" fmla="*/ 406 w 543"/>
                <a:gd name="T23" fmla="*/ 592 h 539"/>
                <a:gd name="T24" fmla="*/ 0 w 543"/>
                <a:gd name="T25" fmla="*/ 592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0" y="539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432"/>
                  </a:lnTo>
                  <a:lnTo>
                    <a:pt x="218" y="432"/>
                  </a:lnTo>
                  <a:lnTo>
                    <a:pt x="218" y="0"/>
                  </a:lnTo>
                  <a:lnTo>
                    <a:pt x="325" y="0"/>
                  </a:lnTo>
                  <a:lnTo>
                    <a:pt x="325" y="432"/>
                  </a:lnTo>
                  <a:lnTo>
                    <a:pt x="437" y="432"/>
                  </a:lnTo>
                  <a:lnTo>
                    <a:pt x="437" y="0"/>
                  </a:lnTo>
                  <a:lnTo>
                    <a:pt x="543" y="0"/>
                  </a:lnTo>
                  <a:lnTo>
                    <a:pt x="543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Freeform 48"/>
            <p:cNvSpPr>
              <a:spLocks/>
            </p:cNvSpPr>
            <p:nvPr/>
          </p:nvSpPr>
          <p:spPr bwMode="auto">
            <a:xfrm>
              <a:off x="1360" y="379"/>
              <a:ext cx="540" cy="540"/>
            </a:xfrm>
            <a:custGeom>
              <a:avLst/>
              <a:gdLst>
                <a:gd name="T0" fmla="*/ 406 w 543"/>
                <a:gd name="T1" fmla="*/ 0 h 539"/>
                <a:gd name="T2" fmla="*/ 406 w 543"/>
                <a:gd name="T3" fmla="*/ 592 h 539"/>
                <a:gd name="T4" fmla="*/ 325 w 543"/>
                <a:gd name="T5" fmla="*/ 592 h 539"/>
                <a:gd name="T6" fmla="*/ 325 w 543"/>
                <a:gd name="T7" fmla="*/ 106 h 539"/>
                <a:gd name="T8" fmla="*/ 245 w 543"/>
                <a:gd name="T9" fmla="*/ 106 h 539"/>
                <a:gd name="T10" fmla="*/ 245 w 543"/>
                <a:gd name="T11" fmla="*/ 592 h 539"/>
                <a:gd name="T12" fmla="*/ 165 w 543"/>
                <a:gd name="T13" fmla="*/ 592 h 539"/>
                <a:gd name="T14" fmla="*/ 165 w 543"/>
                <a:gd name="T15" fmla="*/ 106 h 539"/>
                <a:gd name="T16" fmla="*/ 90 w 543"/>
                <a:gd name="T17" fmla="*/ 106 h 539"/>
                <a:gd name="T18" fmla="*/ 90 w 543"/>
                <a:gd name="T19" fmla="*/ 592 h 539"/>
                <a:gd name="T20" fmla="*/ 0 w 543"/>
                <a:gd name="T21" fmla="*/ 592 h 539"/>
                <a:gd name="T22" fmla="*/ 0 w 543"/>
                <a:gd name="T23" fmla="*/ 0 h 539"/>
                <a:gd name="T24" fmla="*/ 406 w 5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3"/>
                <a:gd name="T40" fmla="*/ 0 h 539"/>
                <a:gd name="T41" fmla="*/ 543 w 5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3" h="539">
                  <a:moveTo>
                    <a:pt x="543" y="0"/>
                  </a:moveTo>
                  <a:lnTo>
                    <a:pt x="543" y="539"/>
                  </a:lnTo>
                  <a:lnTo>
                    <a:pt x="431" y="539"/>
                  </a:lnTo>
                  <a:lnTo>
                    <a:pt x="431" y="106"/>
                  </a:lnTo>
                  <a:lnTo>
                    <a:pt x="325" y="106"/>
                  </a:lnTo>
                  <a:lnTo>
                    <a:pt x="325" y="539"/>
                  </a:lnTo>
                  <a:lnTo>
                    <a:pt x="218" y="539"/>
                  </a:lnTo>
                  <a:lnTo>
                    <a:pt x="218" y="106"/>
                  </a:lnTo>
                  <a:lnTo>
                    <a:pt x="112" y="106"/>
                  </a:lnTo>
                  <a:lnTo>
                    <a:pt x="112" y="539"/>
                  </a:lnTo>
                  <a:lnTo>
                    <a:pt x="0" y="539"/>
                  </a:lnTo>
                  <a:lnTo>
                    <a:pt x="0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Freeform 47"/>
            <p:cNvSpPr>
              <a:spLocks/>
            </p:cNvSpPr>
            <p:nvPr/>
          </p:nvSpPr>
          <p:spPr bwMode="auto">
            <a:xfrm>
              <a:off x="-35" y="-6"/>
              <a:ext cx="4314" cy="2086"/>
            </a:xfrm>
            <a:custGeom>
              <a:avLst/>
              <a:gdLst>
                <a:gd name="T0" fmla="*/ 2147483647 w 730"/>
                <a:gd name="T1" fmla="*/ 2147483647 h 352"/>
                <a:gd name="T2" fmla="*/ 2147483647 w 730"/>
                <a:gd name="T3" fmla="*/ 2147483647 h 352"/>
                <a:gd name="T4" fmla="*/ 2147483647 w 730"/>
                <a:gd name="T5" fmla="*/ 0 h 352"/>
                <a:gd name="T6" fmla="*/ 2147483647 w 730"/>
                <a:gd name="T7" fmla="*/ 2147483647 h 352"/>
                <a:gd name="T8" fmla="*/ 2147483647 w 730"/>
                <a:gd name="T9" fmla="*/ 2147483647 h 352"/>
                <a:gd name="T10" fmla="*/ 2147483647 w 730"/>
                <a:gd name="T11" fmla="*/ 2147483647 h 352"/>
                <a:gd name="T12" fmla="*/ 2147483647 w 730"/>
                <a:gd name="T13" fmla="*/ 2147483647 h 3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352"/>
                <a:gd name="T23" fmla="*/ 730 w 730"/>
                <a:gd name="T24" fmla="*/ 352 h 3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352">
                  <a:moveTo>
                    <a:pt x="472" y="302"/>
                  </a:moveTo>
                  <a:cubicBezTo>
                    <a:pt x="239" y="343"/>
                    <a:pt x="38" y="287"/>
                    <a:pt x="23" y="176"/>
                  </a:cubicBezTo>
                  <a:cubicBezTo>
                    <a:pt x="15" y="116"/>
                    <a:pt x="63" y="52"/>
                    <a:pt x="145" y="0"/>
                  </a:cubicBezTo>
                  <a:cubicBezTo>
                    <a:pt x="54" y="54"/>
                    <a:pt x="0" y="121"/>
                    <a:pt x="8" y="185"/>
                  </a:cubicBezTo>
                  <a:cubicBezTo>
                    <a:pt x="23" y="296"/>
                    <a:pt x="224" y="352"/>
                    <a:pt x="457" y="311"/>
                  </a:cubicBezTo>
                  <a:cubicBezTo>
                    <a:pt x="565" y="292"/>
                    <a:pt x="660" y="256"/>
                    <a:pt x="730" y="211"/>
                  </a:cubicBezTo>
                  <a:cubicBezTo>
                    <a:pt x="662" y="251"/>
                    <a:pt x="572" y="284"/>
                    <a:pt x="472" y="302"/>
                  </a:cubicBezTo>
                  <a:close/>
                </a:path>
              </a:pathLst>
            </a:custGeom>
            <a:solidFill>
              <a:srgbClr val="130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Oval 46"/>
            <p:cNvSpPr>
              <a:spLocks noChangeArrowheads="1"/>
            </p:cNvSpPr>
            <p:nvPr/>
          </p:nvSpPr>
          <p:spPr bwMode="auto">
            <a:xfrm>
              <a:off x="465" y="109"/>
              <a:ext cx="155" cy="150"/>
            </a:xfrm>
            <a:prstGeom prst="ellipse">
              <a:avLst/>
            </a:prstGeom>
            <a:solidFill>
              <a:srgbClr val="34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Rectangle 45"/>
            <p:cNvSpPr>
              <a:spLocks noChangeArrowheads="1"/>
            </p:cNvSpPr>
            <p:nvPr/>
          </p:nvSpPr>
          <p:spPr bwMode="auto">
            <a:xfrm>
              <a:off x="2030" y="659"/>
              <a:ext cx="691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13007C"/>
                  </a:solidFill>
                  <a:latin typeface="Arial" charset="0"/>
                  <a:cs typeface="Times New Roman" pitchFamily="18" charset="0"/>
                </a:rPr>
                <a:t>Institute for Mathematical Methods in Economics</a:t>
              </a:r>
              <a:endParaRPr lang="en-US" sz="800">
                <a:cs typeface="Times New Roman" pitchFamily="18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040" y="1009"/>
              <a:ext cx="11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Economics</a:t>
              </a:r>
              <a:endParaRPr lang="en-US" sz="600">
                <a:cs typeface="Times New Roman" pitchFamily="18" charset="0"/>
              </a:endParaRPr>
            </a:p>
          </p:txBody>
        </p:sp>
        <p:sp>
          <p:nvSpPr>
            <p:cNvPr id="7182" name="Freeform 43"/>
            <p:cNvSpPr>
              <a:spLocks/>
            </p:cNvSpPr>
            <p:nvPr/>
          </p:nvSpPr>
          <p:spPr bwMode="auto">
            <a:xfrm>
              <a:off x="2055" y="379"/>
              <a:ext cx="120" cy="120"/>
            </a:xfrm>
            <a:custGeom>
              <a:avLst/>
              <a:gdLst>
                <a:gd name="T0" fmla="*/ 0 w 118"/>
                <a:gd name="T1" fmla="*/ 0 h 118"/>
                <a:gd name="T2" fmla="*/ 283 w 118"/>
                <a:gd name="T3" fmla="*/ 0 h 118"/>
                <a:gd name="T4" fmla="*/ 283 w 118"/>
                <a:gd name="T5" fmla="*/ 23 h 118"/>
                <a:gd name="T6" fmla="*/ 23 w 118"/>
                <a:gd name="T7" fmla="*/ 23 h 118"/>
                <a:gd name="T8" fmla="*/ 23 w 118"/>
                <a:gd name="T9" fmla="*/ 111 h 118"/>
                <a:gd name="T10" fmla="*/ 283 w 118"/>
                <a:gd name="T11" fmla="*/ 111 h 118"/>
                <a:gd name="T12" fmla="*/ 283 w 118"/>
                <a:gd name="T13" fmla="*/ 164 h 118"/>
                <a:gd name="T14" fmla="*/ 23 w 118"/>
                <a:gd name="T15" fmla="*/ 164 h 118"/>
                <a:gd name="T16" fmla="*/ 23 w 118"/>
                <a:gd name="T17" fmla="*/ 232 h 118"/>
                <a:gd name="T18" fmla="*/ 283 w 118"/>
                <a:gd name="T19" fmla="*/ 232 h 118"/>
                <a:gd name="T20" fmla="*/ 283 w 118"/>
                <a:gd name="T21" fmla="*/ 283 h 118"/>
                <a:gd name="T22" fmla="*/ 0 w 118"/>
                <a:gd name="T23" fmla="*/ 283 h 118"/>
                <a:gd name="T24" fmla="*/ 0 w 118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18"/>
                <a:gd name="T41" fmla="*/ 118 w 11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18">
                  <a:moveTo>
                    <a:pt x="0" y="0"/>
                  </a:moveTo>
                  <a:lnTo>
                    <a:pt x="118" y="0"/>
                  </a:lnTo>
                  <a:lnTo>
                    <a:pt x="118" y="23"/>
                  </a:lnTo>
                  <a:lnTo>
                    <a:pt x="23" y="23"/>
                  </a:lnTo>
                  <a:lnTo>
                    <a:pt x="23" y="47"/>
                  </a:lnTo>
                  <a:lnTo>
                    <a:pt x="118" y="47"/>
                  </a:lnTo>
                  <a:lnTo>
                    <a:pt x="118" y="71"/>
                  </a:lnTo>
                  <a:lnTo>
                    <a:pt x="23" y="71"/>
                  </a:lnTo>
                  <a:lnTo>
                    <a:pt x="23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Freeform 42"/>
            <p:cNvSpPr>
              <a:spLocks/>
            </p:cNvSpPr>
            <p:nvPr/>
          </p:nvSpPr>
          <p:spPr bwMode="auto">
            <a:xfrm>
              <a:off x="2209" y="379"/>
              <a:ext cx="120" cy="120"/>
            </a:xfrm>
            <a:custGeom>
              <a:avLst/>
              <a:gdLst>
                <a:gd name="T0" fmla="*/ 0 w 118"/>
                <a:gd name="T1" fmla="*/ 283 h 118"/>
                <a:gd name="T2" fmla="*/ 0 w 118"/>
                <a:gd name="T3" fmla="*/ 0 h 118"/>
                <a:gd name="T4" fmla="*/ 283 w 118"/>
                <a:gd name="T5" fmla="*/ 0 h 118"/>
                <a:gd name="T6" fmla="*/ 283 w 118"/>
                <a:gd name="T7" fmla="*/ 23 h 118"/>
                <a:gd name="T8" fmla="*/ 24 w 118"/>
                <a:gd name="T9" fmla="*/ 23 h 118"/>
                <a:gd name="T10" fmla="*/ 24 w 118"/>
                <a:gd name="T11" fmla="*/ 232 h 118"/>
                <a:gd name="T12" fmla="*/ 283 w 118"/>
                <a:gd name="T13" fmla="*/ 232 h 118"/>
                <a:gd name="T14" fmla="*/ 283 w 118"/>
                <a:gd name="T15" fmla="*/ 283 h 118"/>
                <a:gd name="T16" fmla="*/ 0 w 118"/>
                <a:gd name="T17" fmla="*/ 283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18"/>
                <a:gd name="T29" fmla="*/ 118 w 118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24" y="23"/>
                  </a:lnTo>
                  <a:lnTo>
                    <a:pt x="24" y="94"/>
                  </a:lnTo>
                  <a:lnTo>
                    <a:pt x="118" y="94"/>
                  </a:lnTo>
                  <a:lnTo>
                    <a:pt x="11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Freeform 41"/>
            <p:cNvSpPr>
              <a:spLocks noEditPoints="1"/>
            </p:cNvSpPr>
            <p:nvPr/>
          </p:nvSpPr>
          <p:spPr bwMode="auto">
            <a:xfrm>
              <a:off x="2364" y="379"/>
              <a:ext cx="115" cy="120"/>
            </a:xfrm>
            <a:custGeom>
              <a:avLst/>
              <a:gdLst>
                <a:gd name="T0" fmla="*/ 32 w 118"/>
                <a:gd name="T1" fmla="*/ 283 h 118"/>
                <a:gd name="T2" fmla="*/ 0 w 118"/>
                <a:gd name="T3" fmla="*/ 283 h 118"/>
                <a:gd name="T4" fmla="*/ 0 w 118"/>
                <a:gd name="T5" fmla="*/ 0 h 118"/>
                <a:gd name="T6" fmla="*/ 32 w 118"/>
                <a:gd name="T7" fmla="*/ 0 h 118"/>
                <a:gd name="T8" fmla="*/ 32 w 118"/>
                <a:gd name="T9" fmla="*/ 283 h 118"/>
                <a:gd name="T10" fmla="*/ 19 w 118"/>
                <a:gd name="T11" fmla="*/ 232 h 118"/>
                <a:gd name="T12" fmla="*/ 23 w 118"/>
                <a:gd name="T13" fmla="*/ 232 h 118"/>
                <a:gd name="T14" fmla="*/ 23 w 118"/>
                <a:gd name="T15" fmla="*/ 23 h 118"/>
                <a:gd name="T16" fmla="*/ 19 w 118"/>
                <a:gd name="T17" fmla="*/ 23 h 118"/>
                <a:gd name="T18" fmla="*/ 19 w 118"/>
                <a:gd name="T19" fmla="*/ 23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18"/>
                <a:gd name="T32" fmla="*/ 118 w 11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18">
                  <a:moveTo>
                    <a:pt x="118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18"/>
                  </a:lnTo>
                  <a:close/>
                  <a:moveTo>
                    <a:pt x="24" y="94"/>
                  </a:moveTo>
                  <a:lnTo>
                    <a:pt x="94" y="94"/>
                  </a:lnTo>
                  <a:lnTo>
                    <a:pt x="94" y="23"/>
                  </a:lnTo>
                  <a:lnTo>
                    <a:pt x="24" y="23"/>
                  </a:lnTo>
                  <a:lnTo>
                    <a:pt x="2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Freeform 40"/>
            <p:cNvSpPr>
              <a:spLocks/>
            </p:cNvSpPr>
            <p:nvPr/>
          </p:nvSpPr>
          <p:spPr bwMode="auto">
            <a:xfrm>
              <a:off x="2514" y="379"/>
              <a:ext cx="120" cy="120"/>
            </a:xfrm>
            <a:custGeom>
              <a:avLst/>
              <a:gdLst>
                <a:gd name="T0" fmla="*/ 172 w 119"/>
                <a:gd name="T1" fmla="*/ 0 h 118"/>
                <a:gd name="T2" fmla="*/ 172 w 119"/>
                <a:gd name="T3" fmla="*/ 283 h 118"/>
                <a:gd name="T4" fmla="*/ 148 w 119"/>
                <a:gd name="T5" fmla="*/ 283 h 118"/>
                <a:gd name="T6" fmla="*/ 148 w 119"/>
                <a:gd name="T7" fmla="*/ 23 h 118"/>
                <a:gd name="T8" fmla="*/ 24 w 119"/>
                <a:gd name="T9" fmla="*/ 23 h 118"/>
                <a:gd name="T10" fmla="*/ 24 w 119"/>
                <a:gd name="T11" fmla="*/ 283 h 118"/>
                <a:gd name="T12" fmla="*/ 0 w 119"/>
                <a:gd name="T13" fmla="*/ 283 h 118"/>
                <a:gd name="T14" fmla="*/ 0 w 119"/>
                <a:gd name="T15" fmla="*/ 0 h 118"/>
                <a:gd name="T16" fmla="*/ 172 w 119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18"/>
                <a:gd name="T29" fmla="*/ 119 w 119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18">
                  <a:moveTo>
                    <a:pt x="119" y="0"/>
                  </a:moveTo>
                  <a:lnTo>
                    <a:pt x="119" y="118"/>
                  </a:lnTo>
                  <a:lnTo>
                    <a:pt x="95" y="118"/>
                  </a:lnTo>
                  <a:lnTo>
                    <a:pt x="95" y="23"/>
                  </a:lnTo>
                  <a:lnTo>
                    <a:pt x="24" y="23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367" y="836712"/>
            <a:ext cx="8915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16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800" dirty="0" smtClean="0">
              <a:solidFill>
                <a:schemeClr val="folHlin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43025"/>
            <a:ext cx="82677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Gerade Verbindung 25"/>
          <p:cNvCxnSpPr/>
          <p:nvPr/>
        </p:nvCxnSpPr>
        <p:spPr>
          <a:xfrm>
            <a:off x="1222226" y="3286755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292080" y="3276594"/>
            <a:ext cx="320170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734030" y="3276593"/>
            <a:ext cx="0" cy="1514637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7740352" y="3276594"/>
            <a:ext cx="0" cy="1514637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3309570" y="3308772"/>
            <a:ext cx="0" cy="1514637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8095089" y="3286755"/>
            <a:ext cx="0" cy="1514637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-1" y="0"/>
            <a:ext cx="9144001" cy="540000"/>
          </a:xfrm>
          <a:prstGeom prst="rect">
            <a:avLst/>
          </a:prstGeom>
          <a:solidFill>
            <a:srgbClr val="87A3CB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2. Cumulative distribution of transfers</a:t>
            </a:r>
            <a:endParaRPr lang="en-US" sz="20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123728" y="1504835"/>
            <a:ext cx="5184576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Bildschirmpräsentation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OEAW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angr</dc:creator>
  <cp:lastModifiedBy>Alexia</cp:lastModifiedBy>
  <cp:revision>532</cp:revision>
  <dcterms:created xsi:type="dcterms:W3CDTF">2006-03-13T11:13:01Z</dcterms:created>
  <dcterms:modified xsi:type="dcterms:W3CDTF">2012-11-08T23:39:51Z</dcterms:modified>
</cp:coreProperties>
</file>